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media1.mp4" ContentType="video/unknown"/>
  <Override PartName="/ppt/media/media2.mp4" ContentType="video/unknown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433" r:id="rId3"/>
    <p:sldId id="444" r:id="rId4"/>
    <p:sldId id="447" r:id="rId5"/>
    <p:sldId id="258" r:id="rId6"/>
    <p:sldId id="440" r:id="rId7"/>
    <p:sldId id="434" r:id="rId8"/>
    <p:sldId id="441" r:id="rId9"/>
    <p:sldId id="435" r:id="rId10"/>
    <p:sldId id="462" r:id="rId11"/>
    <p:sldId id="463" r:id="rId12"/>
    <p:sldId id="464" r:id="rId13"/>
    <p:sldId id="468" r:id="rId14"/>
    <p:sldId id="469" r:id="rId15"/>
    <p:sldId id="451" r:id="rId16"/>
    <p:sldId id="465" r:id="rId17"/>
    <p:sldId id="436" r:id="rId18"/>
    <p:sldId id="437" r:id="rId19"/>
    <p:sldId id="466" r:id="rId20"/>
    <p:sldId id="439" r:id="rId22"/>
    <p:sldId id="443" r:id="rId23"/>
    <p:sldId id="438" r:id="rId24"/>
    <p:sldId id="446" r:id="rId25"/>
    <p:sldId id="445" r:id="rId26"/>
    <p:sldId id="467" r:id="rId27"/>
    <p:sldId id="448" r:id="rId28"/>
    <p:sldId id="449" r:id="rId29"/>
    <p:sldId id="456" r:id="rId30"/>
    <p:sldId id="458" r:id="rId31"/>
    <p:sldId id="459" r:id="rId32"/>
    <p:sldId id="457" r:id="rId33"/>
    <p:sldId id="460" r:id="rId34"/>
    <p:sldId id="461" r:id="rId35"/>
    <p:sldId id="450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1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6DA42E-8CD0-4CD5-85A3-C536E6EEB322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6FE6B4-A9E1-41D9-87F4-3E5E05A8507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类比：投标 追女生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6FE6B4-A9E1-41D9-87F4-3E5E05A85077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F9C53-3524-4080-AA7B-A3A39FF2F0BD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B03E45-8F53-4894-B825-7657FAE824E7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5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3" Type="http://schemas.microsoft.com/office/2007/relationships/media" Target="../media/media2.mp4"/><Relationship Id="rId2" Type="http://schemas.openxmlformats.org/officeDocument/2006/relationships/video" Target="../media/media2.mp4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jpeg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jpeg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42"/>
          <p:cNvPicPr>
            <a:picLocks noChangeAspect="1"/>
          </p:cNvPicPr>
          <p:nvPr/>
        </p:nvPicPr>
        <p:blipFill rotWithShape="1">
          <a:blip r:embed="rId1"/>
          <a:srcRect t="24022" b="33774"/>
          <a:stretch>
            <a:fillRect/>
          </a:stretch>
        </p:blipFill>
        <p:spPr>
          <a:xfrm>
            <a:off x="1" y="0"/>
            <a:ext cx="12192000" cy="3430006"/>
          </a:xfrm>
          <a:prstGeom prst="rect">
            <a:avLst/>
          </a:prstGeom>
        </p:spPr>
      </p:pic>
      <p:sp>
        <p:nvSpPr>
          <p:cNvPr id="7" name="Text Placeholder 9"/>
          <p:cNvSpPr txBox="1"/>
          <p:nvPr/>
        </p:nvSpPr>
        <p:spPr>
          <a:xfrm>
            <a:off x="287926" y="4024275"/>
            <a:ext cx="10896336" cy="1089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/>
              <a:t>机器学习导论</a:t>
            </a:r>
            <a:br>
              <a:rPr lang="en-US" sz="3600" b="1" dirty="0"/>
            </a:br>
            <a:r>
              <a:rPr lang="zh-CN" altLang="en-US" sz="3200" b="1" dirty="0">
                <a:solidFill>
                  <a:schemeClr val="accent4"/>
                </a:solidFill>
              </a:rPr>
              <a:t>从</a:t>
            </a:r>
            <a:r>
              <a:rPr lang="en-US" altLang="zh-CN" sz="3200" b="1" dirty="0">
                <a:solidFill>
                  <a:schemeClr val="accent4"/>
                </a:solidFill>
              </a:rPr>
              <a:t>PPT</a:t>
            </a:r>
            <a:r>
              <a:rPr lang="zh-CN" altLang="en-US" sz="3200" b="1" dirty="0">
                <a:solidFill>
                  <a:schemeClr val="accent4"/>
                </a:solidFill>
              </a:rPr>
              <a:t>到</a:t>
            </a:r>
            <a:r>
              <a:rPr lang="en-US" altLang="zh-CN" sz="3200" b="1" dirty="0">
                <a:solidFill>
                  <a:schemeClr val="accent4"/>
                </a:solidFill>
              </a:rPr>
              <a:t>Python</a:t>
            </a:r>
            <a:endParaRPr lang="en-US" sz="3200" b="1" dirty="0">
              <a:solidFill>
                <a:schemeClr val="accent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人工智能的分类领域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8380" y="1450621"/>
            <a:ext cx="10970419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NLP</a:t>
            </a:r>
            <a:r>
              <a:rPr lang="zh-CN" altLang="en-US" sz="2400" dirty="0"/>
              <a:t>应用领域</a:t>
            </a:r>
            <a:endParaRPr lang="en-US" altLang="zh-CN" sz="2400" dirty="0"/>
          </a:p>
          <a:p>
            <a:endParaRPr lang="en-US" dirty="0"/>
          </a:p>
          <a:p>
            <a:r>
              <a:rPr lang="zh-CN" altLang="en-US" dirty="0"/>
              <a:t>（大）数据分析 </a:t>
            </a:r>
            <a:r>
              <a:rPr lang="en-US" altLang="zh-CN" dirty="0"/>
              <a:t>-&gt;  </a:t>
            </a:r>
            <a:r>
              <a:rPr lang="zh-CN" altLang="en-US" dirty="0"/>
              <a:t>大数据（</a:t>
            </a:r>
            <a:r>
              <a:rPr lang="en-US" altLang="zh-CN" dirty="0"/>
              <a:t>Hadoop/Spark/MR, </a:t>
            </a:r>
            <a:r>
              <a:rPr lang="zh-CN" altLang="en-US" dirty="0"/>
              <a:t>深度学习</a:t>
            </a:r>
            <a:r>
              <a:rPr lang="en-US" altLang="zh-CN" dirty="0"/>
              <a:t>/LSTM, NLP</a:t>
            </a:r>
            <a:r>
              <a:rPr lang="zh-CN" altLang="en-US" dirty="0"/>
              <a:t>）</a:t>
            </a:r>
            <a:r>
              <a:rPr lang="en-US" altLang="zh-CN" dirty="0"/>
              <a:t>-&gt; </a:t>
            </a:r>
            <a:r>
              <a:rPr lang="zh-CN" altLang="en-US" dirty="0"/>
              <a:t>字节跳动（互联网），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                                                                      </a:t>
            </a:r>
            <a:r>
              <a:rPr lang="zh-CN" altLang="en-US" dirty="0"/>
              <a:t>汇丰（本土）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                                                                      </a:t>
            </a:r>
            <a:r>
              <a:rPr lang="zh-CN" altLang="en-US" dirty="0"/>
              <a:t>华为</a:t>
            </a:r>
            <a:endParaRPr lang="en-US" altLang="zh-CN" dirty="0"/>
          </a:p>
          <a:p>
            <a:r>
              <a:rPr lang="zh-CN" altLang="en-US" dirty="0"/>
              <a:t>  文本分析 </a:t>
            </a:r>
            <a:r>
              <a:rPr lang="en-US" altLang="zh-CN" dirty="0"/>
              <a:t>-&gt; </a:t>
            </a:r>
            <a:r>
              <a:rPr lang="zh-CN" altLang="en-US" dirty="0"/>
              <a:t>模式识别</a:t>
            </a:r>
            <a:r>
              <a:rPr lang="en-US" altLang="zh-CN" dirty="0"/>
              <a:t>/NLP/LSTM -&gt;  </a:t>
            </a:r>
            <a:r>
              <a:rPr lang="zh-CN" altLang="en-US" dirty="0"/>
              <a:t>爱彼迎，大众点评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  SAP</a:t>
            </a:r>
            <a:r>
              <a:rPr lang="zh-CN" altLang="en-US" dirty="0"/>
              <a:t>（本土）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等等</a:t>
            </a:r>
            <a:r>
              <a:rPr lang="en-US" altLang="zh-CN" dirty="0"/>
              <a:t>….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人工智能的分类领域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8380" y="1450621"/>
            <a:ext cx="1097041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语音识别应用领域</a:t>
            </a:r>
            <a:endParaRPr lang="en-US" altLang="zh-CN" sz="2400" dirty="0"/>
          </a:p>
          <a:p>
            <a:endParaRPr lang="en-US" dirty="0"/>
          </a:p>
          <a:p>
            <a:r>
              <a:rPr lang="zh-CN" altLang="en-US" dirty="0"/>
              <a:t>个人助手  </a:t>
            </a:r>
            <a:r>
              <a:rPr lang="en-US" altLang="zh-CN" dirty="0"/>
              <a:t>-&gt; </a:t>
            </a:r>
            <a:r>
              <a:rPr lang="zh-CN" altLang="en-US" dirty="0"/>
              <a:t>深度学习   </a:t>
            </a:r>
            <a:r>
              <a:rPr lang="en-US" altLang="zh-CN" dirty="0"/>
              <a:t>-&gt; </a:t>
            </a:r>
            <a:r>
              <a:rPr lang="zh-CN" altLang="en-US" dirty="0"/>
              <a:t>苹果（</a:t>
            </a:r>
            <a:r>
              <a:rPr lang="en-US" altLang="zh-CN" dirty="0"/>
              <a:t>Siri</a:t>
            </a:r>
            <a:r>
              <a:rPr lang="zh-CN" altLang="en-US" dirty="0"/>
              <a:t>），微软（</a:t>
            </a:r>
            <a:r>
              <a:rPr lang="en-US" altLang="zh-CN" dirty="0"/>
              <a:t>Cortana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自动话务员  </a:t>
            </a:r>
            <a:r>
              <a:rPr lang="en-US" altLang="zh-CN" dirty="0"/>
              <a:t>-&gt;  </a:t>
            </a:r>
            <a:r>
              <a:rPr lang="zh-CN" altLang="en-US" dirty="0"/>
              <a:t>深度学习</a:t>
            </a:r>
            <a:r>
              <a:rPr lang="en-US" altLang="zh-CN" dirty="0"/>
              <a:t>/</a:t>
            </a:r>
            <a:r>
              <a:rPr lang="zh-CN" altLang="en-US" dirty="0"/>
              <a:t>模式识别</a:t>
            </a:r>
            <a:r>
              <a:rPr lang="en-US" altLang="zh-CN" dirty="0"/>
              <a:t>/LSTM -&gt; </a:t>
            </a:r>
            <a:r>
              <a:rPr lang="zh-CN" altLang="en-US" dirty="0"/>
              <a:t>科大讯飞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声纹识别  </a:t>
            </a:r>
            <a:r>
              <a:rPr lang="en-US" altLang="zh-CN" dirty="0"/>
              <a:t>-&gt; </a:t>
            </a:r>
            <a:r>
              <a:rPr lang="zh-CN" altLang="en-US" dirty="0"/>
              <a:t>深度学习</a:t>
            </a:r>
            <a:r>
              <a:rPr lang="en-US" altLang="zh-CN" dirty="0"/>
              <a:t>/LSTM -&gt; </a:t>
            </a:r>
            <a:r>
              <a:rPr lang="en-US" altLang="zh-CN" dirty="0" err="1"/>
              <a:t>SpeakIn</a:t>
            </a:r>
            <a:r>
              <a:rPr lang="en-US" altLang="zh-CN" dirty="0"/>
              <a:t>   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人工智能的分类领域</a:t>
            </a:r>
            <a:endParaRPr lang="en-US" dirty="0"/>
          </a:p>
        </p:txBody>
      </p:sp>
      <p:pic>
        <p:nvPicPr>
          <p:cNvPr id="3" name="mda-ie9y5eumd5ed0y6j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9348" y="1461276"/>
            <a:ext cx="9264473" cy="521126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1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人工智能的分类领域</a:t>
            </a:r>
            <a:endParaRPr lang="en-US" dirty="0"/>
          </a:p>
        </p:txBody>
      </p:sp>
      <p:pic>
        <p:nvPicPr>
          <p:cNvPr id="5" name="mda-ik2h9dwfnqaw61k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89587" y="1281590"/>
            <a:ext cx="8995350" cy="50598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46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机器学习与人工智能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02762" y="1619718"/>
            <a:ext cx="101168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机器学习是现阶段人工智能的核心</a:t>
            </a:r>
            <a:r>
              <a:rPr lang="zh-CN" altLang="en-US" sz="2400" b="1" dirty="0">
                <a:solidFill>
                  <a:srgbClr val="333333"/>
                </a:solidFill>
                <a:latin typeface="-apple-system-font"/>
              </a:rPr>
              <a:t>技术</a:t>
            </a:r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，是通过统计学原理，来对数据进行分析与建模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834" y="2686494"/>
            <a:ext cx="5695166" cy="31625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8443" y="2437828"/>
            <a:ext cx="3828855" cy="35162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机器学习的基本方法 </a:t>
            </a:r>
            <a:r>
              <a:rPr lang="en-US" altLang="zh-CN" dirty="0"/>
              <a:t>– </a:t>
            </a:r>
            <a:r>
              <a:rPr lang="zh-CN" altLang="en-US" dirty="0"/>
              <a:t>数据训练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7955" y="1851378"/>
            <a:ext cx="982133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逻辑推理和数据训练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机器学习的基本思想是通过大量数据的学习，找到一定的规律（这个规律就叫做模型），当有新数据出现时，把新数据带入模型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优点：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）速度快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）高度抽象化，简单易用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缺点：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）极度依赖数据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）模型的好坏至关重要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436" y="1690488"/>
            <a:ext cx="8901290" cy="4246848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机器学习的第一个难点：不要日本菜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三体里的“射手”和“农场主”（罗素鸡）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662" y="2124237"/>
            <a:ext cx="3361905" cy="30380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211" y="1695665"/>
            <a:ext cx="3361905" cy="34666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47376" y="5535170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-apple-system-font"/>
              </a:rPr>
              <a:t>现阶段的主流的基于统计的人工智能算法，是通过大量的案例，靠对数据的特征进行归类，来实现识别效果。这个做法，就是罗素鸡。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如何克服这个问题？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57955" y="1851378"/>
            <a:ext cx="98213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答案：深度学习和强化学习！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深度学习和普通机器学习的区别：通过更高的复杂度，加强了让机器自我归纳总结的能力，并且通过规则的设计，让算法的扩展性更大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普通机器学习算法：一般就一个公式，一层推导，比较直接</a:t>
            </a:r>
            <a:endParaRPr lang="en-US" altLang="zh-CN" dirty="0"/>
          </a:p>
          <a:p>
            <a:r>
              <a:rPr lang="zh-CN" altLang="en-US" dirty="0"/>
              <a:t>深度学习算法：多个公式，多层推导，层层递进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强化学习和普通机器学习的区别：强化学习模拟人的认知过程，加入评价体系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机器学习的第二个难点：四川火锅和日料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093939" y="211627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/>
            <a:r>
              <a:rPr lang="en-US" altLang="zh-CN" dirty="0">
                <a:latin typeface="-apple-system-font"/>
              </a:rPr>
              <a:t>A. “</a:t>
            </a:r>
            <a:r>
              <a:rPr lang="zh-CN" altLang="en-US" dirty="0">
                <a:latin typeface="-apple-system-font"/>
              </a:rPr>
              <a:t>四川火锅比日料更好，因为它很辣”</a:t>
            </a:r>
            <a:endParaRPr lang="zh-CN" altLang="en-US" dirty="0">
              <a:latin typeface="-apple-system-font"/>
            </a:endParaRPr>
          </a:p>
          <a:p>
            <a:pPr algn="just"/>
            <a:r>
              <a:rPr lang="en-US" altLang="zh-CN" dirty="0">
                <a:latin typeface="-apple-system-font"/>
              </a:rPr>
              <a:t>B. “</a:t>
            </a:r>
            <a:r>
              <a:rPr lang="zh-CN" altLang="en-US" dirty="0">
                <a:latin typeface="-apple-system-font"/>
              </a:rPr>
              <a:t>四川火锅比日料更好，因为它不辣”</a:t>
            </a:r>
            <a:endParaRPr lang="en-US" altLang="zh-CN" dirty="0">
              <a:latin typeface="-apple-system-font"/>
            </a:endParaRPr>
          </a:p>
          <a:p>
            <a:pPr algn="just"/>
            <a:endParaRPr lang="en-US" altLang="zh-CN" b="0" i="0" dirty="0">
              <a:effectLst/>
              <a:latin typeface="-apple-system-font"/>
            </a:endParaRPr>
          </a:p>
          <a:p>
            <a:pPr algn="just"/>
            <a:endParaRPr lang="en-US" altLang="zh-CN" dirty="0">
              <a:latin typeface="-apple-system-font"/>
            </a:endParaRPr>
          </a:p>
          <a:p>
            <a:pPr algn="just"/>
            <a:endParaRPr lang="en-US" altLang="zh-CN" b="0" i="0" dirty="0">
              <a:effectLst/>
              <a:latin typeface="-apple-system-font"/>
            </a:endParaRPr>
          </a:p>
          <a:p>
            <a:pPr algn="just"/>
            <a:r>
              <a:rPr lang="en-US" altLang="zh-CN" b="0" i="0" dirty="0">
                <a:effectLst/>
                <a:latin typeface="-apple-system-font"/>
              </a:rPr>
              <a:t>Q: </a:t>
            </a:r>
            <a:r>
              <a:rPr lang="zh-CN" altLang="en-US" b="0" i="0" dirty="0">
                <a:effectLst/>
                <a:latin typeface="-apple-system-font"/>
              </a:rPr>
              <a:t>“它“指的是谁？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6635" y="1351215"/>
            <a:ext cx="4394915" cy="22284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6635" y="3942132"/>
            <a:ext cx="4394915" cy="22867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42"/>
          <p:cNvPicPr>
            <a:picLocks noChangeAspect="1"/>
          </p:cNvPicPr>
          <p:nvPr/>
        </p:nvPicPr>
        <p:blipFill rotWithShape="1">
          <a:blip r:embed="rId1"/>
          <a:srcRect t="24022" b="33774"/>
          <a:stretch>
            <a:fillRect/>
          </a:stretch>
        </p:blipFill>
        <p:spPr>
          <a:xfrm>
            <a:off x="1" y="0"/>
            <a:ext cx="12192000" cy="3430006"/>
          </a:xfrm>
          <a:prstGeom prst="rect">
            <a:avLst/>
          </a:prstGeom>
        </p:spPr>
      </p:pic>
      <p:sp>
        <p:nvSpPr>
          <p:cNvPr id="7" name="Text Placeholder 9"/>
          <p:cNvSpPr txBox="1"/>
          <p:nvPr/>
        </p:nvSpPr>
        <p:spPr>
          <a:xfrm>
            <a:off x="287926" y="4024275"/>
            <a:ext cx="10896336" cy="10892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3600" b="1" dirty="0"/>
              <a:t>人工智能和机器学习</a:t>
            </a:r>
            <a:endParaRPr lang="en-US" altLang="zh-CN" sz="3600" b="1" dirty="0"/>
          </a:p>
          <a:p>
            <a:pPr marL="0" indent="0">
              <a:buNone/>
            </a:pPr>
            <a:r>
              <a:rPr lang="zh-CN" altLang="en-US" sz="3600" b="1" dirty="0"/>
              <a:t>机器学习和数学</a:t>
            </a:r>
            <a:endParaRPr lang="en-US" altLang="zh-CN" sz="3600" b="1" dirty="0"/>
          </a:p>
          <a:p>
            <a:pPr marL="0" indent="0">
              <a:buNone/>
            </a:pPr>
            <a:r>
              <a:rPr lang="zh-CN" altLang="en-US" sz="3600" b="1" dirty="0"/>
              <a:t>机器学习的应用</a:t>
            </a:r>
            <a:endParaRPr lang="en-US" sz="3600" b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机器学习的基本步骤</a:t>
            </a:r>
            <a:endParaRPr lang="en-US" dirty="0"/>
          </a:p>
        </p:txBody>
      </p:sp>
      <p:sp>
        <p:nvSpPr>
          <p:cNvPr id="5" name="Rectangle: Rounded Corners 4"/>
          <p:cNvSpPr/>
          <p:nvPr/>
        </p:nvSpPr>
        <p:spPr>
          <a:xfrm>
            <a:off x="4791493" y="2023012"/>
            <a:ext cx="1602298" cy="427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训练数据</a:t>
            </a:r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4272075" y="3022700"/>
            <a:ext cx="2641134" cy="427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学习算法</a:t>
            </a:r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4871189" y="4074117"/>
            <a:ext cx="1442905" cy="427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f(x)</a:t>
            </a:r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2225161" y="4084605"/>
            <a:ext cx="1684090" cy="427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需要预测的值</a:t>
            </a:r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7434025" y="4105575"/>
            <a:ext cx="1684090" cy="42783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预测的结果</a:t>
            </a:r>
            <a:endParaRPr lang="en-US" dirty="0"/>
          </a:p>
        </p:txBody>
      </p:sp>
      <p:cxnSp>
        <p:nvCxnSpPr>
          <p:cNvPr id="10" name="Straight Arrow Connector 9"/>
          <p:cNvCxnSpPr>
            <a:stCxn id="5" idx="2"/>
          </p:cNvCxnSpPr>
          <p:nvPr/>
        </p:nvCxnSpPr>
        <p:spPr>
          <a:xfrm>
            <a:off x="5592642" y="2450851"/>
            <a:ext cx="0" cy="5718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592642" y="3450539"/>
            <a:ext cx="0" cy="571849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909251" y="4298524"/>
            <a:ext cx="961938" cy="1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6314094" y="4288036"/>
            <a:ext cx="1119931" cy="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一个语音识别项目的流程：“填槽”（</a:t>
            </a:r>
            <a:r>
              <a:rPr lang="en-US" altLang="zh-CN" dirty="0"/>
              <a:t>Slot Filling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2533" y="1945563"/>
            <a:ext cx="8726934" cy="389156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第二章</a:t>
            </a:r>
            <a:endParaRPr 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机器学习需要数学吗？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2762" y="2304789"/>
            <a:ext cx="54345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数学不仅是计算工具，更重要的是，他是一种语言</a:t>
            </a:r>
            <a:endParaRPr lang="en-US" altLang="zh-CN" b="1" i="1" dirty="0"/>
          </a:p>
          <a:p>
            <a:endParaRPr lang="en-US" altLang="zh-CN" b="1" i="1" dirty="0"/>
          </a:p>
          <a:p>
            <a:endParaRPr lang="en-US" altLang="zh-CN" b="1" i="1" dirty="0"/>
          </a:p>
          <a:p>
            <a:endParaRPr lang="en-US" altLang="zh-CN" b="1" i="1" dirty="0"/>
          </a:p>
          <a:p>
            <a:r>
              <a:rPr lang="zh-CN" altLang="en-US" b="1" i="1" dirty="0"/>
              <a:t>高斯分布函数与导数</a:t>
            </a:r>
            <a:endParaRPr lang="en-US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436" y="794981"/>
            <a:ext cx="5037126" cy="580056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机器学习主要涉及的数学知识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61425" y="2327367"/>
            <a:ext cx="543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高等数学</a:t>
            </a:r>
            <a:endParaRPr lang="en-US" altLang="zh-CN" b="1" i="1" dirty="0"/>
          </a:p>
          <a:p>
            <a:r>
              <a:rPr lang="zh-CN" altLang="en-US" b="1" i="1" dirty="0"/>
              <a:t>线性代数</a:t>
            </a:r>
            <a:endParaRPr lang="en-US" altLang="zh-CN" b="1" i="1" dirty="0"/>
          </a:p>
          <a:p>
            <a:r>
              <a:rPr lang="zh-CN" altLang="en-US" b="1" i="1" dirty="0"/>
              <a:t>概率论与数理统计</a:t>
            </a:r>
            <a:endParaRPr lang="en-US" altLang="zh-CN" b="1" i="1" dirty="0"/>
          </a:p>
        </p:txBody>
      </p:sp>
      <p:sp>
        <p:nvSpPr>
          <p:cNvPr id="4" name="TextBox 3"/>
          <p:cNvSpPr txBox="1"/>
          <p:nvPr/>
        </p:nvSpPr>
        <p:spPr>
          <a:xfrm>
            <a:off x="661425" y="4165600"/>
            <a:ext cx="9363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不要怕，不是整本书，只是部分章节，而且是最基础的章节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概率与高斯分布函数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2762" y="2304789"/>
            <a:ext cx="54345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概率： 上帝的骰子</a:t>
            </a:r>
            <a:endParaRPr lang="en-US" altLang="zh-CN" b="1" i="1" dirty="0"/>
          </a:p>
          <a:p>
            <a:endParaRPr lang="en-US" altLang="zh-CN" b="1" i="1" dirty="0"/>
          </a:p>
          <a:p>
            <a:endParaRPr lang="en-US" altLang="zh-CN" b="1" i="1" dirty="0"/>
          </a:p>
          <a:p>
            <a:r>
              <a:rPr lang="zh-CN" altLang="en-US" b="1" i="1" dirty="0"/>
              <a:t>中心极限定理与高斯分布函数</a:t>
            </a:r>
            <a:endParaRPr lang="en-US" altLang="zh-CN" b="1" i="1" dirty="0"/>
          </a:p>
          <a:p>
            <a:endParaRPr lang="en-US" b="1" i="1" dirty="0"/>
          </a:p>
          <a:p>
            <a:endParaRPr lang="en-US" b="1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383" y="5637066"/>
            <a:ext cx="2273201" cy="8725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2156" y="1912536"/>
            <a:ext cx="5934559" cy="329829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559" y="1339095"/>
            <a:ext cx="6066156" cy="42299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2762" y="4091681"/>
            <a:ext cx="345546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33333"/>
                </a:solidFill>
                <a:latin typeface="Arial" panose="02080604020202020204" charset="0"/>
              </a:rPr>
              <a:t>中心极限定理：</a:t>
            </a:r>
            <a:endParaRPr lang="en-US" altLang="zh-CN" b="1" dirty="0">
              <a:solidFill>
                <a:srgbClr val="333333"/>
              </a:solidFill>
              <a:latin typeface="Arial" panose="02080604020202020204" charset="0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Arial" panose="02080604020202020204" charset="0"/>
              </a:rPr>
              <a:t>在自然界与生产中，一些现象受到许多相互独立的随机因素的影响，如果每个因素所产生的影响都很微小时，总的影响可以看作是服从正态分布的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导数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2762" y="1547559"/>
            <a:ext cx="5434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i="1" dirty="0"/>
              <a:t>在维度间描述趋势的语法</a:t>
            </a:r>
            <a:endParaRPr lang="en-US" b="1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2571" y="2482291"/>
            <a:ext cx="4466667" cy="24190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143" y="2482292"/>
            <a:ext cx="1942857" cy="1828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948" y="5140668"/>
            <a:ext cx="533333" cy="51428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8278" y="5035896"/>
            <a:ext cx="1000589" cy="7238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96743" y="5213146"/>
            <a:ext cx="124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周长公式：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206" y="2482291"/>
            <a:ext cx="1942857" cy="182857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871918" y="5213145"/>
            <a:ext cx="124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面积公式：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882334" y="5213145"/>
            <a:ext cx="1240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体积公式：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4:artisticCrisscrossEtching id="{FD5432E4-D175-493D-BDCF-49A7F714BEA7}"/>
                  </a:ext>
                </a:extLst>
              </p:cNvPr>
              <p:cNvSpPr txBox="1"/>
              <p:nvPr/>
            </p:nvSpPr>
            <p:spPr>
              <a:xfrm>
                <a:off x="9155814" y="5259311"/>
                <a:ext cx="58785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55814" y="5259311"/>
                <a:ext cx="587853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5208" t="-4444" r="-10417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第三章   就业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906235" y="1867242"/>
            <a:ext cx="71029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西安 </a:t>
            </a:r>
            <a:r>
              <a:rPr lang="en-US" altLang="zh-CN" dirty="0"/>
              <a:t>or </a:t>
            </a:r>
            <a:r>
              <a:rPr lang="zh-CN" altLang="en-US" dirty="0"/>
              <a:t>一线城市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大企业 </a:t>
            </a:r>
            <a:r>
              <a:rPr lang="en-US" altLang="zh-CN" dirty="0"/>
              <a:t>or </a:t>
            </a:r>
            <a:r>
              <a:rPr lang="zh-CN" altLang="en-US" dirty="0"/>
              <a:t>小企业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实习生</a:t>
            </a:r>
            <a:endParaRPr lang="en-US" altLang="zh-CN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709" y="1363435"/>
            <a:ext cx="7464909" cy="44740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第三章   就业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143" y="1537264"/>
            <a:ext cx="871663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西安：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通信企业：华为，中兴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外企：三星，</a:t>
            </a:r>
            <a:r>
              <a:rPr lang="en-US" altLang="zh-CN" dirty="0"/>
              <a:t>SAP</a:t>
            </a:r>
            <a:r>
              <a:rPr lang="zh-CN" altLang="en-US" dirty="0"/>
              <a:t>，</a:t>
            </a:r>
            <a:r>
              <a:rPr lang="en-US" altLang="zh-CN" dirty="0" err="1"/>
              <a:t>Thoughtworks</a:t>
            </a:r>
            <a:r>
              <a:rPr lang="zh-CN" altLang="en-US" dirty="0"/>
              <a:t>，埃森哲，汇丰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互联网：易点天下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民企：三一重工（西咸新区），陕汽（高陵）</a:t>
            </a:r>
            <a:endParaRPr lang="en-US" altLang="zh-C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第三章   就业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143" y="1537264"/>
            <a:ext cx="383721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就业方向：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b="1" dirty="0"/>
              <a:t>大数据分析师</a:t>
            </a:r>
            <a:endParaRPr lang="en-US" altLang="zh-CN" sz="2400" b="1" dirty="0"/>
          </a:p>
          <a:p>
            <a:endParaRPr lang="en-US" altLang="zh-CN" dirty="0"/>
          </a:p>
          <a:p>
            <a:r>
              <a:rPr lang="zh-CN" altLang="en-US" b="1" dirty="0"/>
              <a:t>机器学习工程师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b="1" dirty="0"/>
              <a:t>算法工程师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b="1" dirty="0"/>
              <a:t>深度学习工程师</a:t>
            </a:r>
            <a:endParaRPr lang="en-US" altLang="zh-CN" b="1" dirty="0"/>
          </a:p>
          <a:p>
            <a:endParaRPr lang="en-US" altLang="zh-CN" dirty="0"/>
          </a:p>
          <a:p>
            <a:r>
              <a:rPr lang="zh-CN" altLang="en-US" dirty="0"/>
              <a:t>图像处理</a:t>
            </a:r>
            <a:r>
              <a:rPr lang="en-US" altLang="zh-CN" dirty="0"/>
              <a:t>/NLP/</a:t>
            </a:r>
            <a:r>
              <a:rPr lang="zh-CN" altLang="en-US" dirty="0"/>
              <a:t>语音识别工程师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学业方向：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博士</a:t>
            </a:r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第一章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第三章   机器学习就业的现状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0283" y="1214729"/>
            <a:ext cx="2921033" cy="50700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62" y="1214729"/>
            <a:ext cx="2851926" cy="50700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069" y="1214729"/>
            <a:ext cx="2851926" cy="507009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第三章   就业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143" y="1537264"/>
            <a:ext cx="38372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找工作准备：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1. </a:t>
            </a:r>
            <a:r>
              <a:rPr lang="zh-CN" altLang="en-US" dirty="0"/>
              <a:t>准备两个拿的出手的项目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刷题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LeetCode</a:t>
            </a:r>
            <a:endParaRPr lang="en-US" altLang="zh-CN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第四章   作业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53143" y="1537264"/>
            <a:ext cx="1018902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刷题： 每天两道题（需要把思路写下来）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非机器学习编程作业： 我每周给你们一道企业面试题，只要做出来就行，可以网上查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机器学习的编程作业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阅读材料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r>
              <a:rPr lang="zh-CN" altLang="en-US" dirty="0"/>
              <a:t>奖励：</a:t>
            </a:r>
            <a:r>
              <a:rPr lang="en-US" altLang="zh-CN" dirty="0"/>
              <a:t>35 x </a:t>
            </a:r>
            <a:r>
              <a:rPr lang="zh-CN" altLang="en-US" dirty="0"/>
              <a:t>人头 </a:t>
            </a:r>
            <a:r>
              <a:rPr lang="en-US" altLang="zh-CN"/>
              <a:t>x 2</a:t>
            </a:r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296" y="2570238"/>
            <a:ext cx="4352381" cy="3457143"/>
          </a:xfrm>
          <a:prstGeom prst="rect">
            <a:avLst/>
          </a:prstGeom>
        </p:spPr>
      </p:pic>
      <p:sp>
        <p:nvSpPr>
          <p:cNvPr id="18" name="Thank you"/>
          <p:cNvSpPr txBox="1"/>
          <p:nvPr/>
        </p:nvSpPr>
        <p:spPr bwMode="gray">
          <a:xfrm>
            <a:off x="792098" y="1723852"/>
            <a:ext cx="5593588" cy="846386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108839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500" dirty="0">
                <a:solidFill>
                  <a:schemeClr val="accent4"/>
                </a:solidFill>
              </a:rPr>
              <a:t>Thank you.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5583" y="1325019"/>
            <a:ext cx="4826779" cy="420796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9221" y="2417523"/>
            <a:ext cx="37452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i="1" dirty="0"/>
              <a:t>机器学习和</a:t>
            </a:r>
            <a:endParaRPr lang="en-US" altLang="zh-CN" sz="3200" b="1" i="1" dirty="0"/>
          </a:p>
          <a:p>
            <a:r>
              <a:rPr lang="zh-CN" altLang="en-US" sz="3200" b="1" i="1" dirty="0"/>
              <a:t>人工智能</a:t>
            </a:r>
            <a:endParaRPr lang="en-US" altLang="zh-CN" sz="3200" b="1" i="1" dirty="0"/>
          </a:p>
          <a:p>
            <a:r>
              <a:rPr lang="zh-CN" altLang="en-US" sz="3200" b="1" i="1" dirty="0"/>
              <a:t>的区别</a:t>
            </a:r>
            <a:endParaRPr lang="en-US" sz="3200" b="1" i="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什么是人工智能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2" y="1196236"/>
            <a:ext cx="6501865" cy="291462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6428" y="3693855"/>
            <a:ext cx="6626064" cy="29146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841293" y="1614048"/>
            <a:ext cx="30688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i="1" dirty="0"/>
              <a:t>AGI VS AI</a:t>
            </a:r>
            <a:endParaRPr lang="en-US" sz="4800" i="1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559802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通用人工智能人工智能（</a:t>
            </a:r>
            <a:r>
              <a:rPr lang="en-US" altLang="zh-CN" dirty="0"/>
              <a:t>Artificial General Intelligent </a:t>
            </a:r>
            <a:r>
              <a:rPr lang="zh-CN" altLang="en-US" dirty="0"/>
              <a:t>）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092" y="1320332"/>
            <a:ext cx="2906902" cy="42173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5758" y="1281590"/>
            <a:ext cx="2906902" cy="4298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9006" y="1281590"/>
            <a:ext cx="2906902" cy="43349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87668" y="5843392"/>
            <a:ext cx="143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骇客帝国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170068" y="5843392"/>
            <a:ext cx="143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超严骇客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353316" y="5843392"/>
            <a:ext cx="1438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西部世界</a:t>
            </a:r>
            <a:r>
              <a:rPr lang="en-US" altLang="zh-CN" dirty="0"/>
              <a:t>》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520325" y="6332252"/>
            <a:ext cx="1128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《</a:t>
            </a:r>
            <a:r>
              <a:rPr lang="zh-CN" altLang="en-US" dirty="0"/>
              <a:t>黑镜</a:t>
            </a:r>
            <a:r>
              <a:rPr lang="en-US" altLang="zh-CN" dirty="0"/>
              <a:t>》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3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559802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人工智能技术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613" y="1281590"/>
            <a:ext cx="6123809" cy="350476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8592" y="5398718"/>
            <a:ext cx="7352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/>
              <a:t>只要能让</a:t>
            </a:r>
            <a:r>
              <a:rPr lang="zh-CN" altLang="en-US" sz="2400" b="1" i="1" dirty="0"/>
              <a:t>计算机模拟人类行为</a:t>
            </a:r>
            <a:r>
              <a:rPr lang="zh-CN" altLang="en-US" sz="2400" i="1" dirty="0"/>
              <a:t>的技术，都叫人工智能</a:t>
            </a:r>
            <a:endParaRPr lang="en-US" sz="2400" i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160" y="2176926"/>
            <a:ext cx="2958562" cy="2579119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人工智能的分类领域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963" y="1520921"/>
            <a:ext cx="2457202" cy="1760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30945" y="3281820"/>
            <a:ext cx="112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模式识别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907" y="1343827"/>
            <a:ext cx="1294554" cy="130606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38585" y="2649889"/>
            <a:ext cx="112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语音识别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15" y="4610158"/>
            <a:ext cx="2724356" cy="115842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17960" y="5969010"/>
            <a:ext cx="112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图像识别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89928" y="3955951"/>
            <a:ext cx="3407946" cy="176089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8514871" y="5769137"/>
            <a:ext cx="1558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自然语言处理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49544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2762" y="516526"/>
            <a:ext cx="11186476" cy="498082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人工智能的分类领域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018380" y="1450621"/>
            <a:ext cx="10970419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图像识别应用领域</a:t>
            </a:r>
            <a:endParaRPr lang="en-US" altLang="zh-CN" sz="2400" dirty="0"/>
          </a:p>
          <a:p>
            <a:endParaRPr lang="en-US" dirty="0"/>
          </a:p>
          <a:p>
            <a:r>
              <a:rPr lang="zh-CN" altLang="en-US" dirty="0"/>
              <a:t>自动驾驶 </a:t>
            </a:r>
            <a:r>
              <a:rPr lang="en-US" altLang="zh-CN" dirty="0"/>
              <a:t>-&gt;  </a:t>
            </a:r>
            <a:r>
              <a:rPr lang="zh-CN" altLang="en-US" dirty="0"/>
              <a:t>深度神经网络</a:t>
            </a:r>
            <a:r>
              <a:rPr lang="en-US" altLang="zh-CN" dirty="0"/>
              <a:t>/</a:t>
            </a:r>
            <a:r>
              <a:rPr lang="zh-CN" altLang="en-US" dirty="0"/>
              <a:t>图像识别</a:t>
            </a:r>
            <a:r>
              <a:rPr lang="en-US" altLang="zh-CN" dirty="0"/>
              <a:t>/</a:t>
            </a:r>
            <a:r>
              <a:rPr lang="zh-CN" altLang="en-US" dirty="0"/>
              <a:t>模式识别   </a:t>
            </a:r>
            <a:r>
              <a:rPr lang="en-US" altLang="zh-CN" dirty="0"/>
              <a:t>-&gt;</a:t>
            </a:r>
            <a:r>
              <a:rPr lang="zh-CN" altLang="en-US" dirty="0"/>
              <a:t>特斯拉，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                            </a:t>
            </a:r>
            <a:r>
              <a:rPr lang="zh-CN" altLang="en-US" dirty="0"/>
              <a:t>百度</a:t>
            </a:r>
            <a:endParaRPr lang="en-US" altLang="zh-CN" dirty="0"/>
          </a:p>
          <a:p>
            <a:r>
              <a:rPr lang="en-US" dirty="0"/>
              <a:t>                                                                                               </a:t>
            </a:r>
            <a:r>
              <a:rPr lang="zh-CN" altLang="en-US" dirty="0"/>
              <a:t>陕西汽车控股集团有限公司（本土）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图像识别</a:t>
            </a:r>
            <a:r>
              <a:rPr lang="en-US" altLang="zh-CN" dirty="0"/>
              <a:t>/</a:t>
            </a:r>
            <a:r>
              <a:rPr lang="zh-CN" altLang="en-US" dirty="0"/>
              <a:t>图像处理 </a:t>
            </a:r>
            <a:r>
              <a:rPr lang="en-US" altLang="zh-CN" dirty="0"/>
              <a:t>-&gt; </a:t>
            </a:r>
            <a:r>
              <a:rPr lang="zh-CN" altLang="en-US" dirty="0"/>
              <a:t>深度神经网络</a:t>
            </a:r>
            <a:r>
              <a:rPr lang="en-US" altLang="zh-CN" dirty="0"/>
              <a:t>/LSTM             -&gt; </a:t>
            </a:r>
            <a:r>
              <a:rPr lang="zh-CN" altLang="en-US" dirty="0"/>
              <a:t>学科网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                              </a:t>
            </a:r>
            <a:r>
              <a:rPr lang="zh-CN" altLang="en-US" dirty="0"/>
              <a:t>华为</a:t>
            </a:r>
            <a:r>
              <a:rPr lang="en-US" altLang="zh-CN" dirty="0"/>
              <a:t>,</a:t>
            </a:r>
            <a:r>
              <a:rPr lang="en-US" altLang="zh-CN" dirty="0" err="1"/>
              <a:t>Oppo</a:t>
            </a:r>
            <a:r>
              <a:rPr lang="zh-CN" altLang="en-US" dirty="0"/>
              <a:t>（本土）</a:t>
            </a:r>
            <a:endParaRPr lang="en-US" altLang="zh-CN" dirty="0"/>
          </a:p>
          <a:p>
            <a:r>
              <a:rPr lang="en-US" dirty="0"/>
              <a:t>                                                                                                 </a:t>
            </a:r>
            <a:r>
              <a:rPr lang="zh-CN" altLang="en-US" dirty="0"/>
              <a:t>大疆（本土）</a:t>
            </a:r>
            <a:endParaRPr lang="en-US" dirty="0"/>
          </a:p>
          <a:p>
            <a:endParaRPr lang="en-US" dirty="0"/>
          </a:p>
          <a:p>
            <a:r>
              <a:rPr lang="zh-CN" altLang="en-US" dirty="0"/>
              <a:t>工业自动化   </a:t>
            </a:r>
            <a:r>
              <a:rPr lang="en-US" altLang="zh-CN" dirty="0"/>
              <a:t>-&gt; </a:t>
            </a:r>
            <a:r>
              <a:rPr lang="zh-CN" altLang="en-US" dirty="0"/>
              <a:t>机器学习</a:t>
            </a:r>
            <a:r>
              <a:rPr lang="en-US" altLang="zh-CN" dirty="0"/>
              <a:t>/</a:t>
            </a:r>
            <a:r>
              <a:rPr lang="zh-CN" altLang="en-US" dirty="0"/>
              <a:t>图像识别                           </a:t>
            </a:r>
            <a:r>
              <a:rPr lang="en-US" altLang="zh-CN" dirty="0"/>
              <a:t>-&gt; </a:t>
            </a:r>
            <a:r>
              <a:rPr lang="zh-CN" altLang="en-US" dirty="0"/>
              <a:t>三一重工，长安大学（本土）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光学影像 </a:t>
            </a:r>
            <a:r>
              <a:rPr lang="en-US" altLang="zh-CN" dirty="0"/>
              <a:t>-&gt; </a:t>
            </a:r>
            <a:r>
              <a:rPr lang="zh-CN" altLang="en-US" dirty="0"/>
              <a:t>深度学习</a:t>
            </a:r>
            <a:r>
              <a:rPr lang="en-US" altLang="zh-CN" dirty="0"/>
              <a:t>/</a:t>
            </a:r>
            <a:r>
              <a:rPr lang="zh-CN" altLang="en-US" dirty="0"/>
              <a:t>模式识别                                  </a:t>
            </a:r>
            <a:r>
              <a:rPr lang="en-US" altLang="zh-CN" dirty="0"/>
              <a:t>-&gt; </a:t>
            </a:r>
            <a:r>
              <a:rPr lang="zh-CN" altLang="en-US" dirty="0"/>
              <a:t>西工大博士 李学龙教授（本土）</a:t>
            </a:r>
            <a:endParaRPr lang="en-US" altLang="zh-CN" dirty="0"/>
          </a:p>
          <a:p>
            <a:endParaRPr lang="en-US" dirty="0"/>
          </a:p>
          <a:p>
            <a:endParaRPr lang="en-US" dirty="0"/>
          </a:p>
          <a:p>
            <a:r>
              <a:rPr lang="zh-CN" altLang="en-US" dirty="0"/>
              <a:t>等等</a:t>
            </a:r>
            <a:r>
              <a:rPr lang="en-US" altLang="zh-CN" dirty="0"/>
              <a:t>….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2575</Words>
  <Application>Kingsoft Office WPP</Application>
  <PresentationFormat>Widescreen</PresentationFormat>
  <Paragraphs>268</Paragraphs>
  <Slides>33</Slides>
  <Notes>1</Notes>
  <HiddenSlides>0</HiddenSlides>
  <MMClips>2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Theme</vt:lpstr>
      <vt:lpstr>PowerPoint 演示文稿</vt:lpstr>
      <vt:lpstr>PowerPoint 演示文稿</vt:lpstr>
      <vt:lpstr>第一章</vt:lpstr>
      <vt:lpstr>PowerPoint 演示文稿</vt:lpstr>
      <vt:lpstr>什么是人工智能</vt:lpstr>
      <vt:lpstr>通用人工智能人工智能（Artificial General Intelligent ）</vt:lpstr>
      <vt:lpstr>人工智能技术</vt:lpstr>
      <vt:lpstr>人工智能的分类领域</vt:lpstr>
      <vt:lpstr>人工智能的分类领域</vt:lpstr>
      <vt:lpstr>人工智能的分类领域</vt:lpstr>
      <vt:lpstr>人工智能的分类领域</vt:lpstr>
      <vt:lpstr>人工智能的分类领域</vt:lpstr>
      <vt:lpstr>人工智能的分类领域</vt:lpstr>
      <vt:lpstr>机器学习与人工智能</vt:lpstr>
      <vt:lpstr>机器学习的基本方法 – 数据训练</vt:lpstr>
      <vt:lpstr>机器学习的第一个难点：不要日本菜</vt:lpstr>
      <vt:lpstr>三体里的“射手”和“农场主”（罗素鸡）</vt:lpstr>
      <vt:lpstr>如何克服这个问题？</vt:lpstr>
      <vt:lpstr>机器学习的第二个难点：四川火锅和日料</vt:lpstr>
      <vt:lpstr>机器学习的基本步骤</vt:lpstr>
      <vt:lpstr>一个语音识别项目的流程：“填槽”（Slot Filling）</vt:lpstr>
      <vt:lpstr>第二章</vt:lpstr>
      <vt:lpstr>机器学习需要数学吗？</vt:lpstr>
      <vt:lpstr>机器学习主要涉及的数学知识</vt:lpstr>
      <vt:lpstr>概率与高斯分布函数</vt:lpstr>
      <vt:lpstr>导数</vt:lpstr>
      <vt:lpstr>第三章   就业</vt:lpstr>
      <vt:lpstr>第三章   就业</vt:lpstr>
      <vt:lpstr>第三章   就业</vt:lpstr>
      <vt:lpstr>第三章   机器学习就业的现状</vt:lpstr>
      <vt:lpstr>第三章   就业</vt:lpstr>
      <vt:lpstr>第四章   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Alan</dc:creator>
  <cp:lastModifiedBy>student</cp:lastModifiedBy>
  <cp:revision>126</cp:revision>
  <dcterms:created xsi:type="dcterms:W3CDTF">2019-07-27T17:08:25Z</dcterms:created>
  <dcterms:modified xsi:type="dcterms:W3CDTF">2019-07-27T17:08:25Z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1033-10.1.0.5672</vt:lpwstr>
  </property>
</Properties>
</file>